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C9ABA-A74F-46C9-AAB3-123F676AA21F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smtClean="0"/>
              <a:t>RE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B1611-F5BE-4A91-B7F2-E5C7C84C223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48530-A039-4425-ABDB-42AC36032D0E}" type="datetimeFigureOut">
              <a:rPr lang="nl-NL" smtClean="0"/>
              <a:pPr/>
              <a:t>18-3-2012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smtClean="0"/>
              <a:t>RE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891BF-BF9D-4E1C-B2C3-4C08671000B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891BF-BF9D-4E1C-B2C3-4C08671000B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</a:t>
            </a:r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891BF-BF9D-4E1C-B2C3-4C08671000B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</a:t>
            </a:r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RE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A891BF-BF9D-4E1C-B2C3-4C08671000B3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891BF-BF9D-4E1C-B2C3-4C08671000B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</a:t>
            </a:r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238B-91C8-480B-AF39-1A26DDB32873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381C-5705-4A52-8F71-DE5FEB3D0A03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4879-270F-47D0-97D4-D18FA4A773E2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2310-9920-4626-9AFA-CE177AAB1EA8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AFAF-F545-4581-BC77-1A9A20F6AAAE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125DA-9577-49D9-903E-67BA8C6C8C1D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F25E-9228-49F6-A520-14B8D8DB3332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9075-69C9-4F0A-A809-00510F199B9B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1AC9-C8FE-4E2F-BE41-46DBDA3B9BD8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3EDF-DABE-46FD-9566-9F557852514D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C18-3EBF-4867-915D-1B37F6010D40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EE71-8FCC-4F0B-9FC8-DC9BE8FE40A4}" type="datetime1">
              <a:rPr lang="nl-NL" smtClean="0"/>
              <a:pPr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5F27C-58D7-4277-8147-A5F88C87A55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erkenning.nl/eherkenning-voor-bedrijven" TargetMode="External"/><Relationship Id="rId2" Type="http://schemas.openxmlformats.org/officeDocument/2006/relationships/hyperlink" Target="http://www.agentschapnl.nl/organisatie/elok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herkenning.n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DUTCH SOLAR ENERGY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/>
              <a:t>Fiscale voordelen bij het investeren in zonnepanelen.</a:t>
            </a:r>
            <a:br>
              <a:rPr lang="nl-NL" smtClean="0"/>
            </a:br>
            <a:endParaRPr lang="nl-NL" smtClean="0"/>
          </a:p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F27C-58D7-4277-8147-A5F88C87A554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Energie Investeringsaftrek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nl-NL" b="1" dirty="0" smtClean="0"/>
              <a:t>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Met de EIA kunt u 41,5% van de investeringskosten aftrekken van de fiscale winst. Het directe financiële voordeel is afhankelijk van het belastingpercentage; het bedraagt ongeveer 10% van de goedgekeurde investeringskosten. De EIA kunt u toepassen naast de 'gewone' investeringsaftrek.</a:t>
            </a:r>
          </a:p>
          <a:p>
            <a:pPr algn="just"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Met de EIA wil de overheid het Nederlandse bedrijfsleven aansporen tot energiebesparing en toepassing van duurzame energie. Het budget voor 2012 is € 151 miljoen. Als het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EIA-budget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overschreden wordt, dan kan de minister van Financiën de regeling beperken of buiten werking stellen. Dit besluit wordt in de Staatscourant en op deze website gepubliceerd.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D5F27C-58D7-4277-8147-A5F88C87A554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Energie Investeringsaftrek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	Stap 1 Digitale meldingsformulier op tijd indienen</a:t>
            </a:r>
          </a:p>
          <a:p>
            <a:pPr algn="just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Investeert u in januari 2012 of later? Uw aanvraag met betrekking tot de energielijst 2012 kunt u uitsluitend indienen via het </a:t>
            </a:r>
            <a:r>
              <a:rPr lang="nl-NL" sz="2000" dirty="0" err="1" smtClean="0">
                <a:latin typeface="Arial" pitchFamily="34" charset="0"/>
                <a:cs typeface="Arial" pitchFamily="34" charset="0"/>
                <a:hlinkClick r:id="rId2"/>
              </a:rPr>
              <a:t>eLoket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van Agentschap NL. In dit digitale loket vindt u het EIA formulier bij de letter 'E'. Heeft u vragen? Kijk op de website van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eLoket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of bel de bijhorende helpdesk, op de homepage staat het telefoonnummer.</a:t>
            </a:r>
          </a:p>
          <a:p>
            <a:pPr algn="just"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Om in te kunnen loggen bij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eLoket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heeft u </a:t>
            </a:r>
            <a:r>
              <a:rPr lang="nl-NL" sz="2000" dirty="0" err="1" smtClean="0">
                <a:latin typeface="Arial" pitchFamily="34" charset="0"/>
                <a:cs typeface="Arial" pitchFamily="34" charset="0"/>
                <a:hlinkClick r:id="rId3"/>
              </a:rPr>
              <a:t>eHerkenning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nodig. Met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eHerkenning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regelt u eenvoudig uw zaken met de overheid. Door in te loggen met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eHerkenning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weet de overheidsorganisatie direct met welk bedrijf ze te maken heeft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én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dat de betreffende persoon daarvoor is gemachtigd. Als intermediair gebruikt u uw eigen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eHerkenningsmiddel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en niet dat van het bedrijf waar u de aanvraag voor indient.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D5F27C-58D7-4277-8147-A5F88C87A554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Energie Investeringsaftrek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nl-NL" dirty="0" smtClean="0"/>
          </a:p>
          <a:p>
            <a:pPr>
              <a:buNone/>
            </a:pPr>
            <a:r>
              <a:rPr lang="nl-NL" sz="8000" b="1" dirty="0" smtClean="0">
                <a:latin typeface="Arial" pitchFamily="34" charset="0"/>
                <a:cs typeface="Arial" pitchFamily="34" charset="0"/>
              </a:rPr>
              <a:t>	Heeft u </a:t>
            </a:r>
            <a:r>
              <a:rPr lang="nl-NL" sz="8000" b="1" dirty="0" err="1" smtClean="0">
                <a:latin typeface="Arial" pitchFamily="34" charset="0"/>
                <a:cs typeface="Arial" pitchFamily="34" charset="0"/>
              </a:rPr>
              <a:t>eHerkenning</a:t>
            </a:r>
            <a:r>
              <a:rPr lang="nl-NL" sz="8000" b="1" dirty="0" smtClean="0">
                <a:latin typeface="Arial" pitchFamily="34" charset="0"/>
                <a:cs typeface="Arial" pitchFamily="34" charset="0"/>
              </a:rPr>
              <a:t> nog niet eerder gebruikt?</a:t>
            </a:r>
          </a:p>
          <a:p>
            <a:pPr algn="just">
              <a:buNone/>
            </a:pPr>
            <a:r>
              <a:rPr lang="nl-NL" sz="8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8000" dirty="0" smtClean="0">
                <a:latin typeface="Arial" pitchFamily="34" charset="0"/>
                <a:cs typeface="Arial" pitchFamily="34" charset="0"/>
              </a:rPr>
            </a:br>
            <a:r>
              <a:rPr lang="nl-NL" sz="8000" dirty="0" smtClean="0">
                <a:latin typeface="Arial" pitchFamily="34" charset="0"/>
                <a:cs typeface="Arial" pitchFamily="34" charset="0"/>
              </a:rPr>
              <a:t>Dan kunt u </a:t>
            </a:r>
            <a:r>
              <a:rPr lang="nl-NL" sz="8000" dirty="0" err="1" smtClean="0">
                <a:latin typeface="Arial" pitchFamily="34" charset="0"/>
                <a:cs typeface="Arial" pitchFamily="34" charset="0"/>
                <a:hlinkClick r:id="rId2"/>
              </a:rPr>
              <a:t>eHerkenning</a:t>
            </a:r>
            <a:r>
              <a:rPr lang="nl-NL" sz="8000" dirty="0" smtClean="0">
                <a:latin typeface="Arial" pitchFamily="34" charset="0"/>
                <a:cs typeface="Arial" pitchFamily="34" charset="0"/>
              </a:rPr>
              <a:t> eenvoudig aanvragen. U krijgt de aanbieders in beeld en kunt kiezen bij welk bedrijf u </a:t>
            </a:r>
            <a:r>
              <a:rPr lang="nl-NL" sz="8000" dirty="0" err="1" smtClean="0">
                <a:latin typeface="Arial" pitchFamily="34" charset="0"/>
                <a:cs typeface="Arial" pitchFamily="34" charset="0"/>
              </a:rPr>
              <a:t>eHerkenning</a:t>
            </a:r>
            <a:r>
              <a:rPr lang="nl-NL" sz="8000" dirty="0" smtClean="0">
                <a:latin typeface="Arial" pitchFamily="34" charset="0"/>
                <a:cs typeface="Arial" pitchFamily="34" charset="0"/>
              </a:rPr>
              <a:t> wilt aanvragen. Betrouwbaarheidsniveau 1 is voldoende en gratis te verkrijgen. De inlogcodes krijgt u uiterlijk binnen een paar werkdagen toegestuurd, maar soms gaat het sneller. Hou daar rekening mee, zodat u uw aanvraag op tijd doet.</a:t>
            </a:r>
          </a:p>
          <a:p>
            <a:pPr algn="just">
              <a:buNone/>
            </a:pPr>
            <a:r>
              <a:rPr lang="nl-NL" sz="8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8000" dirty="0" smtClean="0">
                <a:latin typeface="Arial" pitchFamily="34" charset="0"/>
                <a:cs typeface="Arial" pitchFamily="34" charset="0"/>
              </a:rPr>
            </a:br>
            <a:r>
              <a:rPr lang="nl-NL" sz="8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8000" dirty="0" smtClean="0">
                <a:latin typeface="Arial" pitchFamily="34" charset="0"/>
                <a:cs typeface="Arial" pitchFamily="34" charset="0"/>
              </a:rPr>
            </a:br>
            <a:r>
              <a:rPr lang="nl-NL" sz="8000" b="1" dirty="0" smtClean="0">
                <a:latin typeface="Arial" pitchFamily="34" charset="0"/>
                <a:cs typeface="Arial" pitchFamily="34" charset="0"/>
              </a:rPr>
              <a:t>Maakt u al wel gebruik van </a:t>
            </a:r>
            <a:r>
              <a:rPr lang="nl-NL" sz="8000" b="1" dirty="0" err="1" smtClean="0">
                <a:latin typeface="Arial" pitchFamily="34" charset="0"/>
                <a:cs typeface="Arial" pitchFamily="34" charset="0"/>
              </a:rPr>
              <a:t>eHerkenning</a:t>
            </a:r>
            <a:r>
              <a:rPr lang="nl-NL" sz="80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algn="just">
              <a:buNone/>
            </a:pPr>
            <a:r>
              <a:rPr lang="nl-NL" sz="8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8000" dirty="0" smtClean="0">
                <a:latin typeface="Arial" pitchFamily="34" charset="0"/>
                <a:cs typeface="Arial" pitchFamily="34" charset="0"/>
              </a:rPr>
            </a:br>
            <a:r>
              <a:rPr lang="nl-NL" sz="8000" dirty="0" smtClean="0">
                <a:latin typeface="Arial" pitchFamily="34" charset="0"/>
                <a:cs typeface="Arial" pitchFamily="34" charset="0"/>
              </a:rPr>
              <a:t>Dan kunt u met de eerder verstrekte inlogcodes voor </a:t>
            </a:r>
            <a:r>
              <a:rPr lang="nl-NL" sz="8000" dirty="0" err="1" smtClean="0">
                <a:latin typeface="Arial" pitchFamily="34" charset="0"/>
                <a:cs typeface="Arial" pitchFamily="34" charset="0"/>
              </a:rPr>
              <a:t>eHerkenning</a:t>
            </a:r>
            <a:r>
              <a:rPr lang="nl-NL" sz="8000" dirty="0" smtClean="0">
                <a:latin typeface="Arial" pitchFamily="34" charset="0"/>
                <a:cs typeface="Arial" pitchFamily="34" charset="0"/>
              </a:rPr>
              <a:t> inloggen en meteen het digitale meldingsformulier invullen.</a:t>
            </a:r>
          </a:p>
          <a:p>
            <a:pPr algn="just">
              <a:buNone/>
            </a:pPr>
            <a:r>
              <a:rPr lang="nl-NL" sz="8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8000" dirty="0" smtClean="0">
                <a:latin typeface="Arial" pitchFamily="34" charset="0"/>
                <a:cs typeface="Arial" pitchFamily="34" charset="0"/>
              </a:rPr>
            </a:br>
            <a:r>
              <a:rPr lang="nl-NL" sz="8800" dirty="0" smtClean="0"/>
              <a:t/>
            </a:r>
            <a:br>
              <a:rPr lang="nl-NL" sz="8800" dirty="0" smtClean="0"/>
            </a:br>
            <a:endParaRPr lang="nl-NL" sz="8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D5F27C-58D7-4277-8147-A5F88C87A554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Energie Investeringsaftrek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	Stap 2 Behandeling van uw aanvraag</a:t>
            </a:r>
          </a:p>
          <a:p>
            <a:pPr algn="just"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Als u het digitale formulier volledig heeft ingevuld en op 'verzenden' heeft geklikt, krijgt u meteen een terugkoppeling of dit inderdaad gelukt is. Daarna krijgt u per email een ontvangstbevestiging van Agentschap NL. In het </a:t>
            </a: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eLoket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kunt u uw melding ook terugvinden in 'Mijn overzicht'. Om vast te kunnen stellen of uw investering aan de eisen voldoet, kan Agentschap NL aanvullende informatie bij u opvragen. De Belastingdienst beslist over de toekenning van de EIA.</a:t>
            </a:r>
          </a:p>
          <a:p>
            <a:pPr>
              <a:buNone/>
            </a:pP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D5F27C-58D7-4277-8147-A5F88C87A554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RE (18-03-2012)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nl-NL" sz="3600" dirty="0" smtClean="0"/>
              <a:t>Kleinschaligheidsinvesteringsaftrek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497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nl-NL" dirty="0" smtClean="0"/>
              <a:t>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Als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u in 2012 een bedrag tussen € 2.300 en € 306.931 investeert in bedrijfsmiddelen voor uw onderneming, dan kunt u in aanmerking komen voor de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kleinschaligheidsinvesteringsaftrek.</a:t>
            </a:r>
            <a:r>
              <a:rPr lang="nl-NL" sz="2200" dirty="0" smtClean="0"/>
              <a:t> </a:t>
            </a:r>
          </a:p>
          <a:p>
            <a:pPr algn="just">
              <a:buNone/>
            </a:pPr>
            <a:r>
              <a:rPr lang="nl-NL" dirty="0" smtClean="0"/>
              <a:t>	</a:t>
            </a:r>
            <a:r>
              <a:rPr lang="nl-NL" b="1" dirty="0" smtClean="0"/>
              <a:t>	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Dutch Solar Energy en fiscale voordelen.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D5F27C-58D7-4277-8147-A5F88C87A554}" type="slidenum">
              <a:rPr lang="nl-NL" smtClean="0"/>
              <a:pPr/>
              <a:t>6</a:t>
            </a:fld>
            <a:endParaRPr lang="nl-NL"/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899593" y="2996954"/>
          <a:ext cx="7560839" cy="33375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44282"/>
                <a:gridCol w="2544282"/>
                <a:gridCol w="2472275"/>
              </a:tblGrid>
              <a:tr h="583315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Investering meer dan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maar niet meer dan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Aftrek</a:t>
                      </a:r>
                    </a:p>
                    <a:p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5467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-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    2.300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0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3315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    2.300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  55.248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28%</a:t>
                      </a:r>
                      <a:r>
                        <a:rPr lang="nl-NL" sz="1600" baseline="0" dirty="0" smtClean="0"/>
                        <a:t> van het investeringsbedrag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5467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  55.248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€ 102.311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€ 15.470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4528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€ 102.311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€ 306.931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€ 15.470 verminderd met 7,56%</a:t>
                      </a:r>
                      <a:r>
                        <a:rPr lang="nl-NL" sz="1600" baseline="0" dirty="0" smtClean="0"/>
                        <a:t> van het gedeelte van het investeringsbedrag dat de € 102.311 te boven gaat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5467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€</a:t>
                      </a:r>
                      <a:r>
                        <a:rPr lang="nl-NL" sz="1600" baseline="0" dirty="0" smtClean="0"/>
                        <a:t> 306.931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-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0</a:t>
                      </a:r>
                      <a:endParaRPr lang="nl-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134</Words>
  <Application>Microsoft Office PowerPoint</Application>
  <PresentationFormat>Diavoorstelling (4:3)</PresentationFormat>
  <Paragraphs>62</Paragraphs>
  <Slides>6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DUTCH SOLAR ENERGY</vt:lpstr>
      <vt:lpstr>Energie Investeringsaftrek</vt:lpstr>
      <vt:lpstr>Energie Investeringsaftrek</vt:lpstr>
      <vt:lpstr>Energie Investeringsaftrek</vt:lpstr>
      <vt:lpstr>Energie Investeringsaftrek</vt:lpstr>
      <vt:lpstr>Kleinschaligheidsinvesteringsaftrek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DUTCH SOLAR ENERGY</dc:title>
  <dc:creator>Ronald Engel</dc:creator>
  <cp:lastModifiedBy>Ronald Engel</cp:lastModifiedBy>
  <cp:revision>13</cp:revision>
  <dcterms:created xsi:type="dcterms:W3CDTF">2012-03-10T18:49:54Z</dcterms:created>
  <dcterms:modified xsi:type="dcterms:W3CDTF">2012-03-18T17:24:21Z</dcterms:modified>
</cp:coreProperties>
</file>